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7"/>
  </p:notesMasterIdLst>
  <p:handoutMasterIdLst>
    <p:handoutMasterId r:id="rId28"/>
  </p:handoutMasterIdLst>
  <p:sldIdLst>
    <p:sldId id="265" r:id="rId5"/>
    <p:sldId id="311" r:id="rId6"/>
    <p:sldId id="310" r:id="rId7"/>
    <p:sldId id="312" r:id="rId8"/>
    <p:sldId id="313" r:id="rId9"/>
    <p:sldId id="316" r:id="rId10"/>
    <p:sldId id="314" r:id="rId11"/>
    <p:sldId id="315" r:id="rId12"/>
    <p:sldId id="317" r:id="rId13"/>
    <p:sldId id="318" r:id="rId14"/>
    <p:sldId id="319" r:id="rId15"/>
    <p:sldId id="320" r:id="rId16"/>
    <p:sldId id="322" r:id="rId17"/>
    <p:sldId id="323" r:id="rId18"/>
    <p:sldId id="326" r:id="rId19"/>
    <p:sldId id="325" r:id="rId20"/>
    <p:sldId id="333" r:id="rId21"/>
    <p:sldId id="332" r:id="rId22"/>
    <p:sldId id="328" r:id="rId23"/>
    <p:sldId id="329" r:id="rId24"/>
    <p:sldId id="330" r:id="rId25"/>
    <p:sldId id="331" r:id="rId26"/>
  </p:sldIdLst>
  <p:sldSz cx="12188825" cy="6858000"/>
  <p:notesSz cx="6858000" cy="9144000"/>
  <p:custDataLst>
    <p:tags r:id="rId29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736" autoAdjust="0"/>
    <p:restoredTop sz="94629" autoAdjust="0"/>
  </p:normalViewPr>
  <p:slideViewPr>
    <p:cSldViewPr showGuides="1">
      <p:cViewPr varScale="1">
        <p:scale>
          <a:sx n="72" d="100"/>
          <a:sy n="72" d="100"/>
        </p:scale>
        <p:origin x="792" y="66"/>
      </p:cViewPr>
      <p:guideLst>
        <p:guide pos="3839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1986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gs" Target="tags/tag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088EAF-6ECA-4616-85EF-35AA19C641F3}" type="datetimeFigureOut">
              <a:rPr lang="en-US"/>
              <a:t>12/18/2017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F912AB-2776-42F2-A957-313FC7EFEDB9}" type="slidenum">
              <a:rPr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320657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BD2D7A-D230-4F91-BD59-0A39C2703BA8}" type="datetimeFigureOut">
              <a:rPr lang="en-US"/>
              <a:t>12/18/2017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3199CD-3E1B-4AE6-990F-76F925F5EA9F}" type="slidenum">
              <a:rPr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76579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5214" y="1828800"/>
            <a:ext cx="8229600" cy="2895600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6600"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5213" y="4800600"/>
            <a:ext cx="8229600" cy="12192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499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CC0E3-926A-4624-A4B7-9E111814DFAF}" type="datetime1">
              <a:rPr lang="en-US" smtClean="0"/>
              <a:t>12/18/2017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60095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42412" y="381001"/>
            <a:ext cx="1524001" cy="5638800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2412" y="381001"/>
            <a:ext cx="7391399" cy="5638800"/>
          </a:xfrm>
        </p:spPr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7B8363-C11D-4F2B-8BD8-2261CBA3FDC8}" type="datetime1">
              <a:rPr lang="en-US" smtClean="0"/>
              <a:t>12/18/2017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79035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17E2C4-D4F4-487F-8400-6A08E8406255}" type="datetime1">
              <a:rPr lang="en-US" smtClean="0"/>
              <a:t>12/18/2017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38254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9614" y="2514600"/>
            <a:ext cx="8692399" cy="2819400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 b="0" cap="none" baseline="0"/>
            </a:lvl1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5213" y="5410200"/>
            <a:ext cx="8687333" cy="609601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B496B3-95E3-4BA2-9B53-B8A606EF6C5D}" type="datetime1">
              <a:rPr lang="en-US" smtClean="0"/>
              <a:t>12/18/2017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61813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04781" y="1905001"/>
            <a:ext cx="4419599" cy="4114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29183" y="1905001"/>
            <a:ext cx="4419600" cy="4114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7BF5C4-4DAE-461B-A785-66848343653D}" type="datetime1">
              <a:rPr lang="en-US" smtClean="0"/>
              <a:t>12/18/2017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25340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1" y="1905000"/>
            <a:ext cx="4416552" cy="762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411" y="2743201"/>
            <a:ext cx="4416552" cy="3276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49861" y="1905000"/>
            <a:ext cx="4416552" cy="762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49861" y="2743201"/>
            <a:ext cx="4416552" cy="3276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A22181-DEE6-4629-9884-BA8E756FF099}" type="datetime1">
              <a:rPr lang="en-US" smtClean="0"/>
              <a:t>12/18/2017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0841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0D1C0D-2D57-4131-9952-6691351C7ED5}" type="datetime1">
              <a:rPr lang="en-US" smtClean="0"/>
              <a:t>12/18/2017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2663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AB2C7-3169-40AA-A34A-B896D5449549}" type="datetime1">
              <a:rPr lang="en-US" smtClean="0"/>
              <a:t>12/18/2017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07540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1414" y="685800"/>
            <a:ext cx="6400800" cy="53340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34F55-E778-4229-B3C0-D0714E2C13BC}" type="datetime1">
              <a:rPr lang="en-US" smtClean="0"/>
              <a:t>12/18/2017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44981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3600" b="0" i="0" baseline="0">
                <a:solidFill>
                  <a:schemeClr val="tx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4951414" y="685800"/>
            <a:ext cx="6400799" cy="5334000"/>
          </a:xfrm>
          <a:solidFill>
            <a:schemeClr val="bg2"/>
          </a:solidFill>
          <a:ln w="76200">
            <a:solidFill>
              <a:schemeClr val="tx1"/>
            </a:solidFill>
            <a:miter lim="800000"/>
          </a:ln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A7E2F-C091-41B0-8876-F5299C03D13A}" type="datetime1">
              <a:rPr lang="en-US" smtClean="0"/>
              <a:t>12/18/2017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pPr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49172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1904999"/>
            <a:ext cx="9134391" cy="4114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2413" y="6400800"/>
            <a:ext cx="655319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6422" y="6400800"/>
            <a:ext cx="144938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8D070C-F147-4E47-A13E-8A4E6FB9F5DC}" type="datetime1">
              <a:rPr lang="en-US" smtClean="0"/>
              <a:t>12/18/2017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28211" y="6400800"/>
            <a:ext cx="838201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013F82-EE5E-44EE-A61D-E31C6657F26F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0599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1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3838" indent="-223838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SzPct val="10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63550" indent="-231775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SzPct val="10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82625" indent="-21907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57250" indent="-17462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30288" indent="-173038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380744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554480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728216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39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hyperlink" Target="http://datos.gob.es/catalogo/a16003011-calidad-del-aire-en-euskadi-durante-el-2017" TargetMode="External"/><Relationship Id="rId7" Type="http://schemas.openxmlformats.org/officeDocument/2006/relationships/image" Target="../media/image7.png"/><Relationship Id="rId2" Type="http://schemas.openxmlformats.org/officeDocument/2006/relationships/hyperlink" Target="http://datos.gob.es/es/catalogo/l01280066-contaminacion-atmosferica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datos.gob.es/es/catalogo/l01080193-esperanza-de-vida-quinquenal-2006-2013" TargetMode="External"/><Relationship Id="rId5" Type="http://schemas.openxmlformats.org/officeDocument/2006/relationships/hyperlink" Target="http://datos.gob.es/es/catalogo/l01462444-qualitat-de-laire-mesurament-diari-2016-calidad-del-aire-medicion-diaria-2016" TargetMode="External"/><Relationship Id="rId4" Type="http://schemas.openxmlformats.org/officeDocument/2006/relationships/hyperlink" Target="http://datos.gob.es/es/catalogo/a07002862-calidad-del-aire2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emanticweb.org/2017grupo9/ontology/City" TargetMode="External"/><Relationship Id="rId2" Type="http://schemas.openxmlformats.org/officeDocument/2006/relationships/hyperlink" Target="http://www.semanticweb.org/2017grupo9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semanticweb.org/2017grupo9/%3cresource_type%3e/%3cresource_name" TargetMode="External"/><Relationship Id="rId5" Type="http://schemas.openxmlformats.org/officeDocument/2006/relationships/hyperlink" Target="http://www.semanticweb.org/2017grupo9/ontology/City#&lt;term_name" TargetMode="External"/><Relationship Id="rId4" Type="http://schemas.openxmlformats.org/officeDocument/2006/relationships/hyperlink" Target="http://www.semanticweb.org/2017grupo9/resource/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557908" y="1340768"/>
            <a:ext cx="8229600" cy="2895600"/>
          </a:xfrm>
        </p:spPr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Semantic Web and Web of Linked Data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1695941" y="4476316"/>
            <a:ext cx="8229600" cy="1328947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70000"/>
              </a:lnSpc>
            </a:pPr>
            <a:r>
              <a:rPr lang="it-IT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Grupo</a:t>
            </a:r>
            <a:r>
              <a:rPr lang="it-IT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it-IT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9</a:t>
            </a:r>
          </a:p>
          <a:p>
            <a:r>
              <a:rPr lang="it-IT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Verdana" panose="020B0604030504040204" pitchFamily="34" charset="0"/>
                <a:cs typeface="Calibri" panose="020F0502020204030204" pitchFamily="34" charset="0"/>
              </a:rPr>
              <a:t>AROA lópez custodio</a:t>
            </a:r>
          </a:p>
          <a:p>
            <a:r>
              <a:rPr lang="it-IT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Verdana" panose="020B0604030504040204" pitchFamily="34" charset="0"/>
                <a:cs typeface="Calibri" panose="020F0502020204030204" pitchFamily="34" charset="0"/>
              </a:rPr>
              <a:t>David guillén Gil</a:t>
            </a:r>
          </a:p>
          <a:p>
            <a:r>
              <a:rPr lang="it-IT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Verdana" panose="020B0604030504040204" pitchFamily="34" charset="0"/>
                <a:cs typeface="Calibri" panose="020F0502020204030204" pitchFamily="34" charset="0"/>
              </a:rPr>
              <a:t>Antonio gonzález sanz</a:t>
            </a:r>
          </a:p>
          <a:p>
            <a:r>
              <a:rPr lang="it-IT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Verdana" panose="020B0604030504040204" pitchFamily="34" charset="0"/>
                <a:cs typeface="Calibri" panose="020F0502020204030204" pitchFamily="34" charset="0"/>
              </a:rPr>
              <a:t>Fernando martí de mateo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757DAEA7-E9C8-457E-9F83-5E04D29C2DF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00" y="346675"/>
            <a:ext cx="2436911" cy="1710725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7D390AC5-4E6D-4491-B78F-DF27941853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5261" y="4698008"/>
            <a:ext cx="1776699" cy="1944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920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BC2A4D-EA0C-4E95-A7AD-F0B419642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Ontología v2.0 (</a:t>
            </a:r>
            <a:r>
              <a:rPr lang="es-ES" dirty="0" err="1"/>
              <a:t>Protégé</a:t>
            </a:r>
            <a:r>
              <a:rPr lang="es-ES" dirty="0"/>
              <a:t>)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A65A769C-33C1-4BAA-BF00-26FD3609CB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3932" y="4406802"/>
            <a:ext cx="2795937" cy="2226200"/>
          </a:xfr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726C864A-FEE8-4C4C-8802-A889BDBC0E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7407" y="4406802"/>
            <a:ext cx="2774009" cy="222620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6BCA0BB7-7DD6-4C8A-9541-0763333761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8954" y="2269301"/>
            <a:ext cx="3351828" cy="4363701"/>
          </a:xfrm>
          <a:prstGeom prst="rect">
            <a:avLst/>
          </a:prstGeom>
        </p:spPr>
      </p:pic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8CD5AD61-1F1E-4E92-AF19-1DD8F0253158}"/>
              </a:ext>
            </a:extLst>
          </p:cNvPr>
          <p:cNvSpPr txBox="1">
            <a:spLocks/>
          </p:cNvSpPr>
          <p:nvPr/>
        </p:nvSpPr>
        <p:spPr>
          <a:xfrm>
            <a:off x="1522413" y="1904999"/>
            <a:ext cx="9900591" cy="4114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Renombrado y enlazado</a:t>
            </a:r>
          </a:p>
          <a:p>
            <a:pPr lvl="1"/>
            <a:r>
              <a:rPr lang="es-ES" dirty="0"/>
              <a:t>schema.org</a:t>
            </a:r>
          </a:p>
          <a:p>
            <a:pPr lvl="1"/>
            <a:r>
              <a:rPr lang="es-ES" dirty="0" err="1"/>
              <a:t>dbpedia</a:t>
            </a:r>
            <a:endParaRPr lang="es-ES" dirty="0"/>
          </a:p>
          <a:p>
            <a:r>
              <a:rPr lang="es-ES" dirty="0" err="1"/>
              <a:t>Object</a:t>
            </a:r>
            <a:r>
              <a:rPr lang="es-ES" dirty="0"/>
              <a:t> </a:t>
            </a:r>
            <a:r>
              <a:rPr lang="es-ES" dirty="0" err="1"/>
              <a:t>Properties</a:t>
            </a:r>
            <a:endParaRPr lang="es-ES" dirty="0"/>
          </a:p>
          <a:p>
            <a:r>
              <a:rPr lang="es-ES" dirty="0"/>
              <a:t>Data </a:t>
            </a:r>
            <a:r>
              <a:rPr lang="es-ES" dirty="0" err="1"/>
              <a:t>Properties</a:t>
            </a:r>
            <a:endParaRPr lang="es-ES" dirty="0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6518EFBC-CC8C-4151-9D4A-C8B9DAB06B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s-ES" smtClean="0"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43781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BC2A4D-EA0C-4E95-A7AD-F0B419642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Generación RDF v2.0</a:t>
            </a:r>
          </a:p>
        </p:txBody>
      </p:sp>
      <p:pic>
        <p:nvPicPr>
          <p:cNvPr id="8" name="Marcador de contenido 7">
            <a:extLst>
              <a:ext uri="{FF2B5EF4-FFF2-40B4-BE49-F238E27FC236}">
                <a16:creationId xmlns:a16="http://schemas.microsoft.com/office/drawing/2014/main" id="{9BC85E7A-10C9-4D29-B742-143158BD87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6180" y="1904998"/>
            <a:ext cx="6850150" cy="4692353"/>
          </a:xfrm>
        </p:spPr>
      </p:pic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951D9F87-A43F-4B32-BCAB-561499569D43}"/>
              </a:ext>
            </a:extLst>
          </p:cNvPr>
          <p:cNvSpPr txBox="1">
            <a:spLocks/>
          </p:cNvSpPr>
          <p:nvPr/>
        </p:nvSpPr>
        <p:spPr>
          <a:xfrm>
            <a:off x="1522413" y="1904999"/>
            <a:ext cx="9900591" cy="4114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Enlazado</a:t>
            </a:r>
          </a:p>
          <a:p>
            <a:pPr lvl="1"/>
            <a:r>
              <a:rPr lang="es-ES" dirty="0" err="1"/>
              <a:t>dbpedia</a:t>
            </a:r>
            <a:endParaRPr lang="es-ES" dirty="0"/>
          </a:p>
          <a:p>
            <a:pPr lvl="1"/>
            <a:r>
              <a:rPr lang="es-ES" dirty="0"/>
              <a:t>geo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7A156F4A-5BA1-4474-B064-20EAA1141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s-ES" smtClean="0"/>
              <a:t>11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58695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1B951E3-373B-46DE-8E30-23DC8F1A5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Generación RDF v2.0</a:t>
            </a:r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85075E54-B4EE-4F5D-BD1B-94BB892E47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8271" y="1752600"/>
            <a:ext cx="7092281" cy="4852148"/>
          </a:xfrm>
          <a:prstGeom prst="rect">
            <a:avLst/>
          </a:prstGeom>
        </p:spPr>
      </p:pic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4D91226A-4F3F-4611-B927-150AACA864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s-ES" smtClean="0"/>
              <a:t>12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27884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1B951E3-373B-46DE-8E30-23DC8F1A5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Enlazado de datos (</a:t>
            </a:r>
            <a:r>
              <a:rPr lang="es-ES" dirty="0" err="1"/>
              <a:t>LODRefine</a:t>
            </a:r>
            <a:r>
              <a:rPr lang="es-ES" dirty="0"/>
              <a:t>)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4D91226A-4F3F-4611-B927-150AACA864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s-ES" smtClean="0"/>
              <a:t>13</a:t>
            </a:fld>
            <a:endParaRPr lang="es-ES"/>
          </a:p>
        </p:txBody>
      </p:sp>
      <p:pic>
        <p:nvPicPr>
          <p:cNvPr id="8" name="Marcador de contenido 7">
            <a:extLst>
              <a:ext uri="{FF2B5EF4-FFF2-40B4-BE49-F238E27FC236}">
                <a16:creationId xmlns:a16="http://schemas.microsoft.com/office/drawing/2014/main" id="{63C4DE4F-F178-4CA6-BA68-622C71C522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0196" y="1883964"/>
            <a:ext cx="6984038" cy="4114800"/>
          </a:xfrm>
        </p:spPr>
      </p:pic>
      <p:sp>
        <p:nvSpPr>
          <p:cNvPr id="10" name="Marcador de contenido 2">
            <a:extLst>
              <a:ext uri="{FF2B5EF4-FFF2-40B4-BE49-F238E27FC236}">
                <a16:creationId xmlns:a16="http://schemas.microsoft.com/office/drawing/2014/main" id="{7568F0C3-F333-47FA-A59D-1B32B31FE971}"/>
              </a:ext>
            </a:extLst>
          </p:cNvPr>
          <p:cNvSpPr txBox="1">
            <a:spLocks/>
          </p:cNvSpPr>
          <p:nvPr/>
        </p:nvSpPr>
        <p:spPr>
          <a:xfrm>
            <a:off x="790536" y="1890210"/>
            <a:ext cx="3143636" cy="4114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ES" dirty="0" err="1"/>
              <a:t>Reconciliation</a:t>
            </a:r>
            <a:r>
              <a:rPr lang="es-ES" dirty="0"/>
              <a:t> </a:t>
            </a:r>
            <a:r>
              <a:rPr lang="es-ES" dirty="0" err="1"/>
              <a:t>service</a:t>
            </a:r>
            <a:r>
              <a:rPr lang="es-ES" dirty="0"/>
              <a:t> </a:t>
            </a:r>
            <a:r>
              <a:rPr lang="es-ES" dirty="0" err="1"/>
              <a:t>based</a:t>
            </a:r>
            <a:r>
              <a:rPr lang="es-ES" dirty="0"/>
              <a:t> </a:t>
            </a:r>
            <a:r>
              <a:rPr lang="es-ES" dirty="0" err="1"/>
              <a:t>on</a:t>
            </a:r>
            <a:r>
              <a:rPr lang="es-ES" dirty="0"/>
              <a:t> SPARQL </a:t>
            </a:r>
            <a:r>
              <a:rPr lang="es-ES" dirty="0" err="1"/>
              <a:t>endpoint</a:t>
            </a:r>
            <a:r>
              <a:rPr lang="es-ES" dirty="0"/>
              <a:t>:</a:t>
            </a:r>
          </a:p>
          <a:p>
            <a:pPr marL="0" indent="0" algn="just">
              <a:buNone/>
            </a:pPr>
            <a:r>
              <a:rPr lang="es-ES" sz="1800" dirty="0"/>
              <a:t>     http://dbpedia.org/sparql</a:t>
            </a:r>
          </a:p>
        </p:txBody>
      </p:sp>
    </p:spTree>
    <p:extLst>
      <p:ext uri="{BB962C8B-B14F-4D97-AF65-F5344CB8AC3E}">
        <p14:creationId xmlns:p14="http://schemas.microsoft.com/office/powerpoint/2010/main" val="2448207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1B951E3-373B-46DE-8E30-23DC8F1A5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Enlazado de datos (</a:t>
            </a:r>
            <a:r>
              <a:rPr lang="es-ES" dirty="0" err="1"/>
              <a:t>LODRefine</a:t>
            </a:r>
            <a:r>
              <a:rPr lang="es-ES" dirty="0"/>
              <a:t>)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4D91226A-4F3F-4611-B927-150AACA864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s-ES" smtClean="0"/>
              <a:t>14</a:t>
            </a:fld>
            <a:endParaRPr lang="es-E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196E230-9D53-4218-B303-A2CC1200C0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780" y="2667050"/>
            <a:ext cx="11017224" cy="2640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025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1B951E3-373B-46DE-8E30-23DC8F1A5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Enlazado de datos (</a:t>
            </a:r>
            <a:r>
              <a:rPr lang="es-ES" dirty="0" err="1"/>
              <a:t>LODRefine</a:t>
            </a:r>
            <a:r>
              <a:rPr lang="es-ES" dirty="0"/>
              <a:t>)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4D91226A-4F3F-4611-B927-150AACA864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s-ES" smtClean="0"/>
              <a:t>15</a:t>
            </a:fld>
            <a:endParaRPr lang="es-E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196E230-9D53-4218-B303-A2CC1200C0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780" y="2667050"/>
            <a:ext cx="11017224" cy="2640833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8647030A-B50F-41CA-B1A6-17C85ADAC2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6420" y="2996952"/>
            <a:ext cx="3944699" cy="2808312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B15802D8-23F2-4865-A8FC-34A79C342F89}"/>
              </a:ext>
            </a:extLst>
          </p:cNvPr>
          <p:cNvSpPr/>
          <p:nvPr/>
        </p:nvSpPr>
        <p:spPr>
          <a:xfrm>
            <a:off x="5166492" y="3284984"/>
            <a:ext cx="855912" cy="21602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09806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1B951E3-373B-46DE-8E30-23DC8F1A5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Enlazado de datos (</a:t>
            </a:r>
            <a:r>
              <a:rPr lang="es-ES" dirty="0" err="1"/>
              <a:t>LODRefine</a:t>
            </a:r>
            <a:r>
              <a:rPr lang="es-ES" dirty="0"/>
              <a:t>)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4D91226A-4F3F-4611-B927-150AACA864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s-ES" smtClean="0"/>
              <a:t>16</a:t>
            </a:fld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E524BCCA-F36C-48BA-916F-58CC912E92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876" y="1912777"/>
            <a:ext cx="5904656" cy="4327845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FF9D30A7-CFF9-4410-9CB2-215BAD8DC3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2644" y="2371937"/>
            <a:ext cx="3057143" cy="34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097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1B951E3-373B-46DE-8E30-23DC8F1A5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Publicar ontología</a:t>
            </a:r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78A42FD9-57DE-414A-A001-2E6790C9DE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796" y="1988840"/>
            <a:ext cx="6804837" cy="4114800"/>
          </a:xfrm>
        </p:spPr>
      </p:pic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40BF72B-CD5E-4866-9CD7-2ECCEFB13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s-ES" smtClean="0"/>
              <a:t>17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52123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1B951E3-373B-46DE-8E30-23DC8F1A5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Publicar ontología</a:t>
            </a:r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78A42FD9-57DE-414A-A001-2E6790C9DE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796" y="1988840"/>
            <a:ext cx="6804837" cy="4114800"/>
          </a:xfrm>
        </p:spPr>
      </p:pic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40BF72B-CD5E-4866-9CD7-2ECCEFB13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s-ES" smtClean="0"/>
              <a:t>18</a:t>
            </a:fld>
            <a:endParaRPr lang="es-E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FF16159-ABBC-40A2-B48A-D62A2D109B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0276" y="2424114"/>
            <a:ext cx="6804837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905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1B951E3-373B-46DE-8E30-23DC8F1A5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C</a:t>
            </a:r>
            <a:r>
              <a:rPr lang="es-ES" dirty="0" err="1"/>
              <a:t>reación</a:t>
            </a:r>
            <a:r>
              <a:rPr lang="es-ES" dirty="0"/>
              <a:t> APP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40BF72B-CD5E-4866-9CD7-2ECCEFB13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s-ES" smtClean="0"/>
              <a:t>19</a:t>
            </a:fld>
            <a:endParaRPr lang="es-E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6A463C54-BC18-47DE-9B92-B6AF2AFBA1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836" y="2204864"/>
            <a:ext cx="6804837" cy="4114800"/>
          </a:xfrm>
        </p:spPr>
      </p:pic>
    </p:spTree>
    <p:extLst>
      <p:ext uri="{BB962C8B-B14F-4D97-AF65-F5344CB8AC3E}">
        <p14:creationId xmlns:p14="http://schemas.microsoft.com/office/powerpoint/2010/main" val="1510903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Búsqueda</a:t>
            </a:r>
            <a:r>
              <a:rPr lang="en-US" dirty="0"/>
              <a:t> de </a:t>
            </a:r>
            <a:r>
              <a:rPr lang="en-US" dirty="0" err="1"/>
              <a:t>datos</a:t>
            </a:r>
            <a:r>
              <a:rPr lang="en-US" dirty="0"/>
              <a:t> 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err="1"/>
              <a:t>Archivos</a:t>
            </a:r>
            <a:r>
              <a:rPr lang="en-US" sz="3200" dirty="0"/>
              <a:t> csv con </a:t>
            </a:r>
            <a:r>
              <a:rPr lang="en-US" sz="3200" dirty="0" err="1"/>
              <a:t>información</a:t>
            </a:r>
            <a:r>
              <a:rPr lang="en-US" sz="3200" dirty="0"/>
              <a:t> </a:t>
            </a:r>
            <a:r>
              <a:rPr lang="en-US" sz="3200" dirty="0" err="1"/>
              <a:t>sobre</a:t>
            </a:r>
            <a:r>
              <a:rPr lang="en-US" sz="3200" dirty="0"/>
              <a:t>:</a:t>
            </a:r>
          </a:p>
          <a:p>
            <a:pPr lvl="1"/>
            <a:r>
              <a:rPr lang="en-US" sz="2800" dirty="0"/>
              <a:t>Calidad del </a:t>
            </a:r>
            <a:r>
              <a:rPr lang="en-US" sz="2800" dirty="0" err="1"/>
              <a:t>aire</a:t>
            </a:r>
            <a:endParaRPr lang="en-US" sz="2800" dirty="0"/>
          </a:p>
          <a:p>
            <a:pPr lvl="2"/>
            <a:r>
              <a:rPr lang="en-US" sz="2400" dirty="0" err="1"/>
              <a:t>Niveles</a:t>
            </a:r>
            <a:r>
              <a:rPr lang="en-US" sz="2400" dirty="0"/>
              <a:t> de CO, CO2, NO,PM10, </a:t>
            </a:r>
            <a:r>
              <a:rPr lang="en-US" sz="2400" dirty="0" err="1"/>
              <a:t>etc</a:t>
            </a:r>
            <a:r>
              <a:rPr lang="en-US" sz="2400" dirty="0"/>
              <a:t> </a:t>
            </a:r>
            <a:r>
              <a:rPr lang="en-US" sz="2400" dirty="0" err="1"/>
              <a:t>en</a:t>
            </a:r>
            <a:r>
              <a:rPr lang="en-US" sz="2400" dirty="0"/>
              <a:t> un </a:t>
            </a:r>
            <a:r>
              <a:rPr lang="en-US" sz="2400" dirty="0" err="1"/>
              <a:t>tiempo</a:t>
            </a:r>
            <a:r>
              <a:rPr lang="en-US" sz="2400" dirty="0"/>
              <a:t> </a:t>
            </a:r>
            <a:r>
              <a:rPr lang="en-US" sz="2400" dirty="0" err="1"/>
              <a:t>determinado</a:t>
            </a:r>
            <a:r>
              <a:rPr lang="en-US" sz="2400" dirty="0"/>
              <a:t>, </a:t>
            </a:r>
            <a:r>
              <a:rPr lang="en-US" sz="2400" dirty="0" err="1"/>
              <a:t>en</a:t>
            </a:r>
            <a:r>
              <a:rPr lang="en-US" sz="2400" dirty="0"/>
              <a:t> </a:t>
            </a:r>
            <a:r>
              <a:rPr lang="en-US" sz="2400" dirty="0" err="1"/>
              <a:t>una</a:t>
            </a:r>
            <a:r>
              <a:rPr lang="en-US" sz="2400" dirty="0"/>
              <a:t> </a:t>
            </a:r>
            <a:r>
              <a:rPr lang="en-US" sz="2400" dirty="0" err="1"/>
              <a:t>localización</a:t>
            </a:r>
            <a:r>
              <a:rPr lang="en-US" sz="2400" dirty="0"/>
              <a:t>.</a:t>
            </a:r>
          </a:p>
          <a:p>
            <a:pPr lvl="2"/>
            <a:r>
              <a:rPr lang="en-US" sz="2400" dirty="0" err="1"/>
              <a:t>Estaciones</a:t>
            </a:r>
            <a:r>
              <a:rPr lang="en-US" sz="2400" dirty="0"/>
              <a:t> de </a:t>
            </a:r>
            <a:r>
              <a:rPr lang="en-US" sz="2400" dirty="0" err="1"/>
              <a:t>medición</a:t>
            </a:r>
            <a:r>
              <a:rPr lang="en-US" sz="2400" dirty="0"/>
              <a:t> </a:t>
            </a:r>
            <a:r>
              <a:rPr lang="en-US" sz="2400" dirty="0">
                <a:sym typeface="Wingdings" panose="05000000000000000000" pitchFamily="2" charset="2"/>
              </a:rPr>
              <a:t> </a:t>
            </a:r>
            <a:r>
              <a:rPr lang="en-US" sz="2400" dirty="0" err="1">
                <a:sym typeface="Wingdings" panose="05000000000000000000" pitchFamily="2" charset="2"/>
              </a:rPr>
              <a:t>Provincia</a:t>
            </a:r>
            <a:r>
              <a:rPr lang="en-US" sz="2400" dirty="0">
                <a:sym typeface="Wingdings" panose="05000000000000000000" pitchFamily="2" charset="2"/>
              </a:rPr>
              <a:t>, pueblo, </a:t>
            </a:r>
            <a:r>
              <a:rPr lang="en-US" sz="2400" dirty="0" err="1">
                <a:sym typeface="Wingdings" panose="05000000000000000000" pitchFamily="2" charset="2"/>
              </a:rPr>
              <a:t>distrito</a:t>
            </a:r>
            <a:r>
              <a:rPr lang="en-US" sz="2400" dirty="0">
                <a:sym typeface="Wingdings" panose="05000000000000000000" pitchFamily="2" charset="2"/>
              </a:rPr>
              <a:t>.</a:t>
            </a:r>
          </a:p>
          <a:p>
            <a:pPr lvl="2"/>
            <a:endParaRPr lang="en-US" sz="2400" dirty="0">
              <a:sym typeface="Wingdings" panose="05000000000000000000" pitchFamily="2" charset="2"/>
            </a:endParaRPr>
          </a:p>
          <a:p>
            <a:pPr lvl="1"/>
            <a:r>
              <a:rPr lang="en-US" sz="2800" dirty="0">
                <a:sym typeface="Wingdings" panose="05000000000000000000" pitchFamily="2" charset="2"/>
              </a:rPr>
              <a:t>Esperanza de </a:t>
            </a:r>
            <a:r>
              <a:rPr lang="en-US" sz="2800" dirty="0" err="1">
                <a:sym typeface="Wingdings" panose="05000000000000000000" pitchFamily="2" charset="2"/>
              </a:rPr>
              <a:t>vida</a:t>
            </a:r>
            <a:endParaRPr lang="en-US" sz="2800" dirty="0">
              <a:sym typeface="Wingdings" panose="05000000000000000000" pitchFamily="2" charset="2"/>
            </a:endParaRPr>
          </a:p>
          <a:p>
            <a:pPr lvl="2"/>
            <a:r>
              <a:rPr lang="en-US" sz="2400" dirty="0">
                <a:sym typeface="Wingdings" panose="05000000000000000000" pitchFamily="2" charset="2"/>
              </a:rPr>
              <a:t>Esperanza </a:t>
            </a:r>
            <a:r>
              <a:rPr lang="en-US" sz="2400" dirty="0" err="1">
                <a:sym typeface="Wingdings" panose="05000000000000000000" pitchFamily="2" charset="2"/>
              </a:rPr>
              <a:t>por</a:t>
            </a:r>
            <a:r>
              <a:rPr lang="en-US" sz="2400" dirty="0">
                <a:sym typeface="Wingdings" panose="05000000000000000000" pitchFamily="2" charset="2"/>
              </a:rPr>
              <a:t> </a:t>
            </a:r>
            <a:r>
              <a:rPr lang="en-US" sz="2400" dirty="0" err="1">
                <a:sym typeface="Wingdings" panose="05000000000000000000" pitchFamily="2" charset="2"/>
              </a:rPr>
              <a:t>año</a:t>
            </a:r>
            <a:r>
              <a:rPr lang="en-US" sz="2400" dirty="0">
                <a:sym typeface="Wingdings" panose="05000000000000000000" pitchFamily="2" charset="2"/>
              </a:rPr>
              <a:t>, </a:t>
            </a:r>
            <a:r>
              <a:rPr lang="en-US" sz="2400" dirty="0" err="1">
                <a:sym typeface="Wingdings" panose="05000000000000000000" pitchFamily="2" charset="2"/>
              </a:rPr>
              <a:t>ditrito</a:t>
            </a:r>
            <a:r>
              <a:rPr lang="en-US" sz="2400" dirty="0">
                <a:sym typeface="Wingdings" panose="05000000000000000000" pitchFamily="2" charset="2"/>
              </a:rPr>
              <a:t> y barrio.</a:t>
            </a: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BF21690-7FB1-4F08-8D28-42E81BC302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73373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1B951E3-373B-46DE-8E30-23DC8F1A5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C</a:t>
            </a:r>
            <a:r>
              <a:rPr lang="es-ES" dirty="0" err="1"/>
              <a:t>reación</a:t>
            </a:r>
            <a:r>
              <a:rPr lang="es-ES" dirty="0"/>
              <a:t> APP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40BF72B-CD5E-4866-9CD7-2ECCEFB13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s-ES" smtClean="0"/>
              <a:t>20</a:t>
            </a:fld>
            <a:endParaRPr lang="es-E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6A463C54-BC18-47DE-9B92-B6AF2AFBA1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836" y="2204864"/>
            <a:ext cx="6804837" cy="4114800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DFCE4D5-6EC7-4A92-9061-F0590E908B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5853" y="2492896"/>
            <a:ext cx="6353175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809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1B951E3-373B-46DE-8E30-23DC8F1A5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C</a:t>
            </a:r>
            <a:r>
              <a:rPr lang="es-ES" dirty="0" err="1"/>
              <a:t>reación</a:t>
            </a:r>
            <a:r>
              <a:rPr lang="es-ES" dirty="0"/>
              <a:t> APP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40BF72B-CD5E-4866-9CD7-2ECCEFB13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s-ES" smtClean="0"/>
              <a:t>21</a:t>
            </a:fld>
            <a:endParaRPr lang="es-E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6A463C54-BC18-47DE-9B92-B6AF2AFBA1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836" y="2204864"/>
            <a:ext cx="6804837" cy="4114800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5FDA8B3-AE00-4A94-82D4-409BFF66F1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5853" y="2492896"/>
            <a:ext cx="6353175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619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1B951E3-373B-46DE-8E30-23DC8F1A5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C</a:t>
            </a:r>
            <a:r>
              <a:rPr lang="es-ES" dirty="0" err="1"/>
              <a:t>reación</a:t>
            </a:r>
            <a:r>
              <a:rPr lang="es-ES" dirty="0"/>
              <a:t> APP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40BF72B-CD5E-4866-9CD7-2ECCEFB13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s-ES" smtClean="0"/>
              <a:t>22</a:t>
            </a:fld>
            <a:endParaRPr lang="es-E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921E014-B3A5-41AA-ACCE-27607A318E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413" y="1916832"/>
            <a:ext cx="6804837" cy="4114800"/>
          </a:xfrm>
        </p:spPr>
      </p:pic>
      <p:pic>
        <p:nvPicPr>
          <p:cNvPr id="5" name="Marcador de contenido 7">
            <a:extLst>
              <a:ext uri="{FF2B5EF4-FFF2-40B4-BE49-F238E27FC236}">
                <a16:creationId xmlns:a16="http://schemas.microsoft.com/office/drawing/2014/main" id="{715338CF-057C-4363-A042-16B7652961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1625" y="3512198"/>
            <a:ext cx="619125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761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Datasets y </a:t>
            </a:r>
            <a:r>
              <a:rPr lang="en-US" dirty="0" err="1"/>
              <a:t>Licencias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Alcobendas</a:t>
            </a:r>
          </a:p>
          <a:p>
            <a:pPr lvl="1"/>
            <a:r>
              <a:rPr lang="en-US" dirty="0">
                <a:hlinkClick r:id="rId2"/>
              </a:rPr>
              <a:t>http://datos.gob.es/es/catalogo/l01280066-contaminacion-atmosferica</a:t>
            </a:r>
            <a:endParaRPr lang="en-US" dirty="0"/>
          </a:p>
          <a:p>
            <a:r>
              <a:rPr lang="en-US" dirty="0"/>
              <a:t>Euskadi</a:t>
            </a:r>
          </a:p>
          <a:p>
            <a:pPr lvl="1"/>
            <a:r>
              <a:rPr lang="en-US" dirty="0">
                <a:hlinkClick r:id="rId3"/>
              </a:rPr>
              <a:t>http://datos.gob.es/catalogo/a16003011-calidad-del-aire-en-euskadi-durante-el-2017</a:t>
            </a:r>
            <a:endParaRPr lang="en-US" dirty="0"/>
          </a:p>
          <a:p>
            <a:r>
              <a:rPr lang="en-US" dirty="0"/>
              <a:t>Castilla</a:t>
            </a:r>
          </a:p>
          <a:p>
            <a:pPr lvl="1"/>
            <a:r>
              <a:rPr lang="en-US" dirty="0">
                <a:hlinkClick r:id="rId4"/>
              </a:rPr>
              <a:t>http://datos.gob.es/es/catalogo/a07002862-calidad-del-aire2</a:t>
            </a:r>
            <a:endParaRPr lang="en-US" dirty="0"/>
          </a:p>
          <a:p>
            <a:r>
              <a:rPr lang="en-US" dirty="0"/>
              <a:t>Torrent</a:t>
            </a:r>
          </a:p>
          <a:p>
            <a:pPr lvl="1"/>
            <a:r>
              <a:rPr lang="en-US" dirty="0">
                <a:hlinkClick r:id="rId5"/>
              </a:rPr>
              <a:t>http://datos.gob.es/es/catalogo/l01462444-qualitat-de-laire-mesurament-diari-2016-calidad-del-aire-medicion-diaria-2016</a:t>
            </a:r>
            <a:endParaRPr lang="en-US" dirty="0"/>
          </a:p>
          <a:p>
            <a:r>
              <a:rPr lang="en-US" dirty="0"/>
              <a:t>Barcelona</a:t>
            </a:r>
          </a:p>
          <a:p>
            <a:pPr lvl="1"/>
            <a:r>
              <a:rPr lang="en-US" dirty="0">
                <a:hlinkClick r:id="rId6"/>
              </a:rPr>
              <a:t>http://datos.gob.es/es/catalogo/l01080193-esperanza-de-vida-quinquenal-2006-2013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A4506028-69CB-49C2-8E7F-B86782EFE7C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3282" y="2212731"/>
            <a:ext cx="2649513" cy="323675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F59890DD-0BA4-4317-92D1-67073D591A45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7309" y="4608767"/>
            <a:ext cx="1012308" cy="506154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30667B03-E8ED-4D9D-88A8-8BB30355C96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0280" y="3735649"/>
            <a:ext cx="1012308" cy="506154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004F94A1-3BEA-4DE7-8AEE-138606FCFB8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0280" y="2933383"/>
            <a:ext cx="1012308" cy="506154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B8B8130C-58B2-4481-A544-40A1801AC3F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0280" y="5459058"/>
            <a:ext cx="1012308" cy="506154"/>
          </a:xfrm>
          <a:prstGeom prst="rect">
            <a:avLst/>
          </a:prstGeom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62DAA15E-B1C8-4F67-B527-198983020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39132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638A997-8892-4278-8D41-AAA3250C7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Estrategia</a:t>
            </a:r>
            <a:r>
              <a:rPr lang="en-US" dirty="0"/>
              <a:t> de nombrad0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DE8DFA9-E0EC-4E63-90DA-9BFE7886CD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2413" y="1904999"/>
            <a:ext cx="9900591" cy="4114801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Domain:</a:t>
            </a:r>
          </a:p>
          <a:p>
            <a:pPr lvl="1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>
                <a:hlinkClick r:id="rId2"/>
              </a:rPr>
              <a:t>http://www.semanticweb.org/2017grupo9/</a:t>
            </a:r>
            <a:r>
              <a:rPr lang="en-US" dirty="0"/>
              <a:t> </a:t>
            </a:r>
          </a:p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Ontological terms path:</a:t>
            </a:r>
          </a:p>
          <a:p>
            <a:pPr lvl="1"/>
            <a:r>
              <a:rPr lang="en-US" dirty="0">
                <a:hlinkClick r:id="rId3"/>
              </a:rPr>
              <a:t>http://www.semanticweb.org/2017grupo9/ontology/City#</a:t>
            </a:r>
            <a:r>
              <a:rPr lang="en-US" dirty="0"/>
              <a:t> </a:t>
            </a:r>
          </a:p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Individuals path: </a:t>
            </a:r>
          </a:p>
          <a:p>
            <a:pPr lvl="1"/>
            <a:r>
              <a:rPr lang="en-US" dirty="0">
                <a:hlinkClick r:id="rId4"/>
              </a:rPr>
              <a:t>http://www.semanticweb.org/2017grupo9/resource/</a:t>
            </a:r>
            <a:r>
              <a:rPr lang="en-US" dirty="0"/>
              <a:t> </a:t>
            </a:r>
          </a:p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Ontological terms pattern:</a:t>
            </a:r>
          </a:p>
          <a:p>
            <a:pPr lvl="1"/>
            <a:r>
              <a:rPr lang="en-US" dirty="0">
                <a:hlinkClick r:id="rId5"/>
              </a:rPr>
              <a:t>http://www.semanticweb.org/2017grupo9/ontology/City#&lt;term_name</a:t>
            </a:r>
            <a:r>
              <a:rPr lang="en-US" dirty="0"/>
              <a:t>&gt; </a:t>
            </a:r>
          </a:p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Individuals pattern:</a:t>
            </a:r>
          </a:p>
          <a:p>
            <a:pPr lvl="1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>
                <a:hlinkClick r:id="rId6"/>
              </a:rPr>
              <a:t>http://www.semanticweb.org/2017grupo9/&lt;resource_type&gt;/&lt;resource_name</a:t>
            </a:r>
            <a:r>
              <a:rPr lang="en-US" dirty="0"/>
              <a:t>&gt; </a:t>
            </a:r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8881471-AE4A-46A5-B30C-35AA15523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28483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638A997-8892-4278-8D41-AAA3250C7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Generación</a:t>
            </a:r>
            <a:r>
              <a:rPr lang="en-US" dirty="0"/>
              <a:t> RDF v1.0 (</a:t>
            </a:r>
            <a:r>
              <a:rPr lang="en-US" dirty="0" err="1"/>
              <a:t>LODRefine</a:t>
            </a:r>
            <a:r>
              <a:rPr lang="en-US" dirty="0"/>
              <a:t>)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DE8DFA9-E0EC-4E63-90DA-9BFE7886CD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2413" y="1904999"/>
            <a:ext cx="9900591" cy="4114801"/>
          </a:xfrm>
        </p:spPr>
        <p:txBody>
          <a:bodyPr>
            <a:normAutofit/>
          </a:bodyPr>
          <a:lstStyle/>
          <a:p>
            <a:r>
              <a:rPr lang="es-ES" dirty="0"/>
              <a:t>Eliminación de columnas vacías</a:t>
            </a:r>
          </a:p>
          <a:p>
            <a:r>
              <a:rPr lang="es-ES" dirty="0"/>
              <a:t>Renombrado de columnas</a:t>
            </a:r>
          </a:p>
          <a:p>
            <a:r>
              <a:rPr lang="es-ES" dirty="0" err="1"/>
              <a:t>Parseado</a:t>
            </a:r>
            <a:r>
              <a:rPr lang="es-ES" dirty="0"/>
              <a:t> de información</a:t>
            </a:r>
          </a:p>
          <a:p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B3AC692-5F55-4F02-AF04-068144F27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70646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638A997-8892-4278-8D41-AAA3250C7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Generación</a:t>
            </a:r>
            <a:r>
              <a:rPr lang="en-US" dirty="0"/>
              <a:t> RDF v1.0 (</a:t>
            </a:r>
            <a:r>
              <a:rPr lang="en-US" dirty="0" err="1"/>
              <a:t>LODRefine</a:t>
            </a:r>
            <a:r>
              <a:rPr lang="en-US" dirty="0"/>
              <a:t>)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DE8DFA9-E0EC-4E63-90DA-9BFE7886CD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2413" y="1904999"/>
            <a:ext cx="9900591" cy="4114801"/>
          </a:xfrm>
        </p:spPr>
        <p:txBody>
          <a:bodyPr>
            <a:normAutofit/>
          </a:bodyPr>
          <a:lstStyle/>
          <a:p>
            <a:r>
              <a:rPr lang="es-ES" dirty="0"/>
              <a:t>Dar formato a las columnas usando GREL</a:t>
            </a:r>
          </a:p>
        </p:txBody>
      </p:sp>
      <p:pic>
        <p:nvPicPr>
          <p:cNvPr id="8" name="Marcador de contenido 6">
            <a:extLst>
              <a:ext uri="{FF2B5EF4-FFF2-40B4-BE49-F238E27FC236}">
                <a16:creationId xmlns:a16="http://schemas.microsoft.com/office/drawing/2014/main" id="{C51AFAEA-4E75-4A31-9614-8A78952DFB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1767" y="2546606"/>
            <a:ext cx="9901237" cy="2831586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60C55CDA-323F-4297-A11F-D9627142DD3F}"/>
              </a:ext>
            </a:extLst>
          </p:cNvPr>
          <p:cNvSpPr/>
          <p:nvPr/>
        </p:nvSpPr>
        <p:spPr>
          <a:xfrm>
            <a:off x="2277988" y="3140968"/>
            <a:ext cx="1080120" cy="223722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40654BA-6C6E-4424-8BC8-F5500B3BEB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26847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638A997-8892-4278-8D41-AAA3250C7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Generación</a:t>
            </a:r>
            <a:r>
              <a:rPr lang="en-US" dirty="0"/>
              <a:t> RDF v1.0 (</a:t>
            </a:r>
            <a:r>
              <a:rPr lang="en-US" dirty="0" err="1"/>
              <a:t>LODRefine</a:t>
            </a:r>
            <a:r>
              <a:rPr lang="en-US" dirty="0"/>
              <a:t>)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DE8DFA9-E0EC-4E63-90DA-9BFE7886CD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2413" y="1904999"/>
            <a:ext cx="9900591" cy="4114801"/>
          </a:xfrm>
        </p:spPr>
        <p:txBody>
          <a:bodyPr>
            <a:normAutofit/>
          </a:bodyPr>
          <a:lstStyle/>
          <a:p>
            <a:r>
              <a:rPr lang="es-ES" dirty="0"/>
              <a:t>Dar formato a las columnas usando GREL</a:t>
            </a:r>
          </a:p>
        </p:txBody>
      </p:sp>
      <p:pic>
        <p:nvPicPr>
          <p:cNvPr id="8" name="Marcador de contenido 6">
            <a:extLst>
              <a:ext uri="{FF2B5EF4-FFF2-40B4-BE49-F238E27FC236}">
                <a16:creationId xmlns:a16="http://schemas.microsoft.com/office/drawing/2014/main" id="{C51AFAEA-4E75-4A31-9614-8A78952DFB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1767" y="2546606"/>
            <a:ext cx="9901237" cy="2831586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60C55CDA-323F-4297-A11F-D9627142DD3F}"/>
              </a:ext>
            </a:extLst>
          </p:cNvPr>
          <p:cNvSpPr/>
          <p:nvPr/>
        </p:nvSpPr>
        <p:spPr>
          <a:xfrm>
            <a:off x="2277988" y="3140968"/>
            <a:ext cx="1080120" cy="223722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4C32536-E5B4-4B2D-BCB1-E5907C4941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0096" y="2383633"/>
            <a:ext cx="5688632" cy="4138663"/>
          </a:xfrm>
          <a:prstGeom prst="rect">
            <a:avLst/>
          </a:prstGeo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C9E5858-0CD2-4351-B123-F316EE3765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86767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638A997-8892-4278-8D41-AAA3250C7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Generación</a:t>
            </a:r>
            <a:r>
              <a:rPr lang="en-US" dirty="0"/>
              <a:t> RDF v1.0 (</a:t>
            </a:r>
            <a:r>
              <a:rPr lang="en-US" dirty="0" err="1"/>
              <a:t>LODRefine</a:t>
            </a:r>
            <a:r>
              <a:rPr lang="en-US" dirty="0"/>
              <a:t>)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DE8DFA9-E0EC-4E63-90DA-9BFE7886CD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2413" y="1904999"/>
            <a:ext cx="9900591" cy="4114801"/>
          </a:xfrm>
        </p:spPr>
        <p:txBody>
          <a:bodyPr>
            <a:normAutofit/>
          </a:bodyPr>
          <a:lstStyle/>
          <a:p>
            <a:r>
              <a:rPr lang="es-ES" dirty="0"/>
              <a:t>Dar formato a las columnas usando GREL</a:t>
            </a:r>
          </a:p>
        </p:txBody>
      </p:sp>
      <p:pic>
        <p:nvPicPr>
          <p:cNvPr id="8" name="Marcador de contenido 6">
            <a:extLst>
              <a:ext uri="{FF2B5EF4-FFF2-40B4-BE49-F238E27FC236}">
                <a16:creationId xmlns:a16="http://schemas.microsoft.com/office/drawing/2014/main" id="{C51AFAEA-4E75-4A31-9614-8A78952DFB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1767" y="2551263"/>
            <a:ext cx="9901237" cy="2822271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60C55CDA-323F-4297-A11F-D9627142DD3F}"/>
              </a:ext>
            </a:extLst>
          </p:cNvPr>
          <p:cNvSpPr/>
          <p:nvPr/>
        </p:nvSpPr>
        <p:spPr>
          <a:xfrm>
            <a:off x="2277988" y="3140968"/>
            <a:ext cx="648072" cy="223722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730A3ED-3CC0-4A49-83B1-E33E38C2F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78906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491531-A65B-45AA-9CDA-CAF9D7D4B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Ontología v1.0 (</a:t>
            </a:r>
            <a:r>
              <a:rPr lang="es-ES" dirty="0" err="1"/>
              <a:t>Protégé</a:t>
            </a:r>
            <a:r>
              <a:rPr lang="es-ES" dirty="0"/>
              <a:t>)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5F7A5875-AC36-4B0C-A1FA-381BD09C69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413" y="4437112"/>
            <a:ext cx="3294674" cy="2142777"/>
          </a:xfr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27AA3B8E-24EF-4153-BFA0-96D7596BF5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2284" y="4441121"/>
            <a:ext cx="3744416" cy="2149161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D685066F-7073-4197-B3C5-6611EADC11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1897" y="2647425"/>
            <a:ext cx="2942857" cy="3942857"/>
          </a:xfrm>
          <a:prstGeom prst="rect">
            <a:avLst/>
          </a:prstGeom>
        </p:spPr>
      </p:pic>
      <p:sp>
        <p:nvSpPr>
          <p:cNvPr id="24" name="Marcador de contenido 2">
            <a:extLst>
              <a:ext uri="{FF2B5EF4-FFF2-40B4-BE49-F238E27FC236}">
                <a16:creationId xmlns:a16="http://schemas.microsoft.com/office/drawing/2014/main" id="{8F0E4DBD-CFBC-49BA-A0F7-E17B0E3CC32B}"/>
              </a:ext>
            </a:extLst>
          </p:cNvPr>
          <p:cNvSpPr txBox="1">
            <a:spLocks/>
          </p:cNvSpPr>
          <p:nvPr/>
        </p:nvSpPr>
        <p:spPr>
          <a:xfrm>
            <a:off x="1522413" y="1904999"/>
            <a:ext cx="9900591" cy="4114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err="1"/>
              <a:t>Classes</a:t>
            </a:r>
            <a:endParaRPr lang="es-ES" dirty="0"/>
          </a:p>
          <a:p>
            <a:r>
              <a:rPr lang="es-ES" dirty="0" err="1"/>
              <a:t>Object</a:t>
            </a:r>
            <a:r>
              <a:rPr lang="es-ES" dirty="0"/>
              <a:t> </a:t>
            </a:r>
            <a:r>
              <a:rPr lang="es-ES" dirty="0" err="1"/>
              <a:t>Properties</a:t>
            </a:r>
            <a:endParaRPr lang="es-ES" dirty="0"/>
          </a:p>
          <a:p>
            <a:r>
              <a:rPr lang="es-ES" dirty="0"/>
              <a:t>Data </a:t>
            </a:r>
            <a:r>
              <a:rPr lang="es-ES" dirty="0" err="1"/>
              <a:t>Properties</a:t>
            </a:r>
            <a:endParaRPr lang="es-ES" dirty="0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7BDD24AD-03B8-4552-AEA3-786E58645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s-ES" smtClean="0"/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74159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Digital Blue Tunnel 16x9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2895261.potx" id="{03C5CF44-0C62-41B4-B3EA-416B4807878A}" vid="{EC3ACB92-700E-4167-B3A6-412DE40A64C2}"/>
    </a:ext>
  </a:extLst>
</a:theme>
</file>

<file path=ppt/theme/theme2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irectSourceMarket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ThumbnailAssetId xmlns="4873beb7-5857-4685-be1f-d57550cc96cc" xsi:nil="true"/>
    <PrimaryImageGen xmlns="4873beb7-5857-4685-be1f-d57550cc96cc">true</PrimaryImageGen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1564227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>Take your audience through a digital tunnel where they'll  burst through to the other side and see the information you want to present. Show them lists, charts, tables, SmartArt,  and pictures using a variety of layouts in widescreen (16X9) format. This design works well for subjects on science and technology, computers, communication, and more.   
</APDescription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2012-05-11T02:04:00+00:00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ShowIn xmlns="4873beb7-5857-4685-be1f-d57550cc96cc">Show everywhere</ShowIn>
    <UANotes xmlns="4873beb7-5857-4685-be1f-d57550cc96cc" xsi:nil="true"/>
    <TemplateStatus xmlns="4873beb7-5857-4685-be1f-d57550cc96cc">Complete</TemplateStatus>
    <InternalTagsTaxHTField0 xmlns="4873beb7-5857-4685-be1f-d57550cc96cc">
      <Terms xmlns="http://schemas.microsoft.com/office/infopath/2007/PartnerControls"/>
    </InternalTagsTaxHTField0>
    <CSXHash xmlns="4873beb7-5857-4685-be1f-d57550cc96cc" xsi:nil="true"/>
    <Downloads xmlns="4873beb7-5857-4685-be1f-d57550cc96cc">0</Downloads>
    <VoteCount xmlns="4873beb7-5857-4685-be1f-d57550cc96cc" xsi:nil="true"/>
    <OOCacheId xmlns="4873beb7-5857-4685-be1f-d57550cc96cc" xsi:nil="true"/>
    <IsDeleted xmlns="4873beb7-5857-4685-be1f-d57550cc96cc">false</IsDeleted>
    <AssetExpire xmlns="4873beb7-5857-4685-be1f-d57550cc96cc">2029-01-01T08:00:00+00:00</AssetExpire>
    <DSATActionTaken xmlns="4873beb7-5857-4685-be1f-d57550cc96cc" xsi:nil="true"/>
    <CSXSubmissionMarket xmlns="4873beb7-5857-4685-be1f-d57550cc96cc" xsi:nil="true"/>
    <TPExecutable xmlns="4873beb7-5857-4685-be1f-d57550cc96cc" xsi:nil="true"/>
    <SubmitterId xmlns="4873beb7-5857-4685-be1f-d57550cc96cc" xsi:nil="true"/>
    <EditorialTags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TP102895246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835483</LocLastLocAttemptVersionLookup>
    <IsSearchable xmlns="4873beb7-5857-4685-be1f-d57550cc96cc">true</IsSearchable>
    <TemplateTemplateType xmlns="4873beb7-5857-4685-be1f-d57550cc96cc">PowerPoint Presentation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>false</IntlLangReview>
    <OutputCachingOn xmlns="4873beb7-5857-4685-be1f-d57550cc96cc">false</OutputCachingOn>
    <AverageRating xmlns="4873beb7-5857-4685-be1f-d57550cc96cc" xsi:nil="true"/>
    <APAuthor xmlns="4873beb7-5857-4685-be1f-d57550cc96cc">
      <UserInfo>
        <DisplayName>REDMOND\v-vaddu</DisplayName>
        <AccountId>2567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OriginalRelease xmlns="4873beb7-5857-4685-be1f-d57550cc96cc">15</OriginalRelease>
    <TPLaunchHelpLinkType xmlns="4873beb7-5857-4685-be1f-d57550cc96cc">Template</TPLaunchHelpLinkType>
    <LocalizationTagsTaxHTField0 xmlns="4873beb7-5857-4685-be1f-d57550cc96cc">
      <Terms xmlns="http://schemas.microsoft.com/office/infopath/2007/PartnerControls"/>
    </LocalizationTagsTaxHTField0>
    <LocMarketGroupTiers2 xmlns="4873beb7-5857-4685-be1f-d57550cc96cc" xsi:nil="true"/>
  </documentManagement>
</p:properties>
</file>

<file path=customXml/itemProps1.xml><?xml version="1.0" encoding="utf-8"?>
<ds:datastoreItem xmlns:ds="http://schemas.openxmlformats.org/officeDocument/2006/customXml" ds:itemID="{74228E6B-D70C-44BB-A81F-A245495F612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2CCB507-0646-4A50-A4F7-7F385079D58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0E41224-0370-4595-877C-23316CD80004}">
  <ds:schemaRefs>
    <ds:schemaRef ds:uri="http://schemas.microsoft.com/office/infopath/2007/PartnerControls"/>
    <ds:schemaRef ds:uri="http://www.w3.org/XML/1998/namespace"/>
    <ds:schemaRef ds:uri="http://purl.org/dc/terms/"/>
    <ds:schemaRef ds:uri="http://schemas.microsoft.com/office/2006/metadata/properties"/>
    <ds:schemaRef ds:uri="http://schemas.microsoft.com/office/2006/documentManagement/types"/>
    <ds:schemaRef ds:uri="4873beb7-5857-4685-be1f-d57550cc96cc"/>
    <ds:schemaRef ds:uri="http://schemas.openxmlformats.org/package/2006/metadata/core-properties"/>
    <ds:schemaRef ds:uri="http://purl.org/dc/elements/1.1/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tf02895261</Template>
  <TotalTime>228</TotalTime>
  <Words>405</Words>
  <Application>Microsoft Office PowerPoint</Application>
  <PresentationFormat>Personalizado</PresentationFormat>
  <Paragraphs>94</Paragraphs>
  <Slides>22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22</vt:i4>
      </vt:variant>
    </vt:vector>
  </HeadingPairs>
  <TitlesOfParts>
    <vt:vector size="28" baseType="lpstr">
      <vt:lpstr>Arial</vt:lpstr>
      <vt:lpstr>Calibri</vt:lpstr>
      <vt:lpstr>Corbel</vt:lpstr>
      <vt:lpstr>Verdana</vt:lpstr>
      <vt:lpstr>Wingdings</vt:lpstr>
      <vt:lpstr>Digital Blue Tunnel 16x9</vt:lpstr>
      <vt:lpstr>Semantic Web and Web of Linked Data</vt:lpstr>
      <vt:lpstr>Búsqueda de datos </vt:lpstr>
      <vt:lpstr>Datasets y Licencias</vt:lpstr>
      <vt:lpstr>Estrategia de nombrad0</vt:lpstr>
      <vt:lpstr>Generación RDF v1.0 (LODRefine)</vt:lpstr>
      <vt:lpstr>Generación RDF v1.0 (LODRefine)</vt:lpstr>
      <vt:lpstr>Generación RDF v1.0 (LODRefine)</vt:lpstr>
      <vt:lpstr>Generación RDF v1.0 (LODRefine)</vt:lpstr>
      <vt:lpstr>Ontología v1.0 (Protégé)</vt:lpstr>
      <vt:lpstr>Ontología v2.0 (Protégé)</vt:lpstr>
      <vt:lpstr>Generación RDF v2.0</vt:lpstr>
      <vt:lpstr>Generación RDF v2.0</vt:lpstr>
      <vt:lpstr>Enlazado de datos (LODRefine)</vt:lpstr>
      <vt:lpstr>Enlazado de datos (LODRefine)</vt:lpstr>
      <vt:lpstr>Enlazado de datos (LODRefine)</vt:lpstr>
      <vt:lpstr>Enlazado de datos (LODRefine)</vt:lpstr>
      <vt:lpstr>Publicar ontología</vt:lpstr>
      <vt:lpstr>Publicar ontología</vt:lpstr>
      <vt:lpstr>Creación APP</vt:lpstr>
      <vt:lpstr>Creación APP</vt:lpstr>
      <vt:lpstr>Creación APP</vt:lpstr>
      <vt:lpstr>Creación APP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Semantic Web and Web of Linked Data</dc:title>
  <dc:creator>Aroa</dc:creator>
  <cp:lastModifiedBy>Aroa</cp:lastModifiedBy>
  <cp:revision>30</cp:revision>
  <dcterms:created xsi:type="dcterms:W3CDTF">2017-12-04T15:14:22Z</dcterms:created>
  <dcterms:modified xsi:type="dcterms:W3CDTF">2017-12-18T14:51:58Z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